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1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 type="screen16x9"/>
  <p:notesSz cx="6858000" cy="9144000"/>
  <p:embeddedFontLst>
    <p:embeddedFont>
      <p:font typeface="Gill Sans" panose="020B0502020104020203" pitchFamily="34" charset="-79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F14823-6F4E-4B7A-AC23-03B9CD5DF747}">
  <a:tblStyle styleId="{BEF14823-6F4E-4B7A-AC23-03B9CD5DF7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>
      <p:cViewPr varScale="1">
        <p:scale>
          <a:sx n="156" d="100"/>
          <a:sy n="156" d="100"/>
        </p:scale>
        <p:origin x="2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dff678d7c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4dff678d7c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0933f93c2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0933f93c2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dff678d7c_5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4dff678d7c_5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dff678d7c_5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34dff678d7c_5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dff678d7c_5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4dff678d7c_5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dff678d7c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dff678d7c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dff678d7c_5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34dff678d7c_5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dff678d7c_5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4dff678d7c_5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0933f93c2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0933f93c2_1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0933f93c2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0933f93c2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  <a:defRPr sz="29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  <a:defRPr sz="29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  <a:defRPr sz="29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1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1186434" y="1978533"/>
            <a:ext cx="3203828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4753736" y="1978533"/>
            <a:ext cx="3202685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2"/>
          </p:nvPr>
        </p:nvSpPr>
        <p:spPr>
          <a:xfrm>
            <a:off x="1187577" y="2357438"/>
            <a:ext cx="3202686" cy="194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3"/>
          </p:nvPr>
        </p:nvSpPr>
        <p:spPr>
          <a:xfrm>
            <a:off x="4753737" y="2357438"/>
            <a:ext cx="3190113" cy="194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4"/>
          </p:nvPr>
        </p:nvSpPr>
        <p:spPr>
          <a:xfrm>
            <a:off x="475373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0" cap="none">
                <a:solidFill>
                  <a:srgbClr val="6B889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603504" y="1682871"/>
            <a:ext cx="3364992" cy="85612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1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  <a:defRPr sz="17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body" idx="1"/>
          </p:nvPr>
        </p:nvSpPr>
        <p:spPr>
          <a:xfrm>
            <a:off x="5052060" y="603504"/>
            <a:ext cx="3611880" cy="393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2"/>
          </p:nvPr>
        </p:nvSpPr>
        <p:spPr>
          <a:xfrm>
            <a:off x="836676" y="2662439"/>
            <a:ext cx="2846070" cy="164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/>
          <p:nvPr/>
        </p:nvSpPr>
        <p:spPr>
          <a:xfrm>
            <a:off x="0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606392" y="1682871"/>
            <a:ext cx="3371249" cy="85098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  <a:defRPr sz="17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4576573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836676" y="2662439"/>
            <a:ext cx="2846070" cy="16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marL="3200400" lvl="6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marL="3657600" lvl="7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marL="4114800" lvl="8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ftr" idx="11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 rot="5400000">
            <a:off x="3408756" y="243129"/>
            <a:ext cx="2326487" cy="5797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 rot="5400000">
            <a:off x="5108007" y="2084772"/>
            <a:ext cx="3737610" cy="973956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 rot="5400000">
            <a:off x="2128980" y="247317"/>
            <a:ext cx="3737610" cy="464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  <a:defRPr sz="21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  <a:defRPr sz="21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673352" y="1978533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sldNum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3700" tIns="34275" rIns="13700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ctrTitle"/>
          </p:nvPr>
        </p:nvSpPr>
        <p:spPr>
          <a:xfrm>
            <a:off x="1200150" y="1772492"/>
            <a:ext cx="6743700" cy="1269578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05725" tIns="137150" rIns="205725" bIns="137150" anchor="ctr" anchorCtr="1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00"/>
              <a:buFont typeface="Gill Sans"/>
              <a:buNone/>
            </a:pPr>
            <a:r>
              <a:rPr lang="en"/>
              <a:t>SURVEYING INTERNET TRAFFIC ACROSS FREQUENTED WEBSITES</a:t>
            </a: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4934415" y="4031166"/>
            <a:ext cx="2996966" cy="56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>
                <a:solidFill>
                  <a:schemeClr val="dk1"/>
                </a:solidFill>
              </a:rPr>
              <a:t>By: Arya Shryock, Alex Christensen, Miranda Manning, and Yibarek Tadesse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2439750" y="1961250"/>
            <a:ext cx="4264500" cy="122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Thank You!</a:t>
            </a:r>
            <a:endParaRPr sz="4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1673350" y="742450"/>
            <a:ext cx="5797200" cy="8727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1606300" y="1990100"/>
            <a:ext cx="5931300" cy="23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" sz="1350">
                <a:solidFill>
                  <a:schemeClr val="dk1"/>
                </a:solidFill>
              </a:rPr>
              <a:t>Analyze how websites are implemented and operate differently from one another</a:t>
            </a:r>
            <a:endParaRPr sz="1350">
              <a:solidFill>
                <a:schemeClr val="dk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" sz="1350">
                <a:solidFill>
                  <a:schemeClr val="dk1"/>
                </a:solidFill>
              </a:rPr>
              <a:t>Using Wireshark, a network protocol tracker, as a means to collect and store network traffic data from various frequented internet sites such as Wikipedia or Best Buy </a:t>
            </a:r>
            <a:endParaRPr sz="1350">
              <a:solidFill>
                <a:schemeClr val="dk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" sz="1350">
                <a:solidFill>
                  <a:schemeClr val="dk1"/>
                </a:solidFill>
              </a:rPr>
              <a:t>Traffic data is then filtered for relevant info (e.g. packet count) to then be fit for model training </a:t>
            </a:r>
            <a:endParaRPr sz="1350">
              <a:solidFill>
                <a:schemeClr val="dk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" sz="1350">
                <a:solidFill>
                  <a:schemeClr val="dk1"/>
                </a:solidFill>
              </a:rPr>
              <a:t>Can then predict the website source of data with the use of model training with: </a:t>
            </a:r>
            <a:r>
              <a:rPr lang="en" sz="1350" b="1">
                <a:solidFill>
                  <a:schemeClr val="dk1"/>
                </a:solidFill>
              </a:rPr>
              <a:t>KNN, ridge classifier, and gradient</a:t>
            </a:r>
            <a:r>
              <a:rPr lang="en" sz="1350">
                <a:solidFill>
                  <a:schemeClr val="dk1"/>
                </a:solidFill>
              </a:rPr>
              <a:t> </a:t>
            </a:r>
            <a:r>
              <a:rPr lang="en" sz="1350" b="1">
                <a:solidFill>
                  <a:schemeClr val="dk1"/>
                </a:solidFill>
              </a:rPr>
              <a:t>booster</a:t>
            </a:r>
            <a:endParaRPr sz="135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157" name="Google Shape;157;p29" title="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300" y="1873000"/>
            <a:ext cx="3963250" cy="2477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29" title="Screenshot 2025-04-27 at 7.14.5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25" y="1840000"/>
            <a:ext cx="2657300" cy="14376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9" name="Google Shape;159;p29" title="wikipediavid-ezgif.com-video-to-gif-converter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1200" y="3339193"/>
            <a:ext cx="2811186" cy="16905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165" name="Google Shape;165;p30" descr="File:Wikipedia-logo-v2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3" y="1725550"/>
            <a:ext cx="790705" cy="72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 descr="File:Best Buy Logo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463" y="1725550"/>
            <a:ext cx="1046544" cy="7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 descr="File:YouTube play button icon (2013–2017)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725" y="2558000"/>
            <a:ext cx="790702" cy="556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 descr="reddit | Reddit high resolution icon | Swapnil Bhavsar | Flickr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7703" y="2503325"/>
            <a:ext cx="666074" cy="66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 title="Screenshot 2025-04-21 at 6.20.22 PM.png"/>
          <p:cNvPicPr preferRelativeResize="0"/>
          <p:nvPr/>
        </p:nvPicPr>
        <p:blipFill rotWithShape="1">
          <a:blip r:embed="rId7">
            <a:alphaModFix/>
          </a:blip>
          <a:srcRect l="3455" t="6968" r="4139" b="3111"/>
          <a:stretch/>
        </p:blipFill>
        <p:spPr>
          <a:xfrm>
            <a:off x="2536700" y="2361150"/>
            <a:ext cx="3189699" cy="189792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/>
          <p:nvPr/>
        </p:nvSpPr>
        <p:spPr>
          <a:xfrm rot="1976627">
            <a:off x="1687872" y="2908276"/>
            <a:ext cx="836864" cy="4713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30"/>
          <p:cNvSpPr/>
          <p:nvPr/>
        </p:nvSpPr>
        <p:spPr>
          <a:xfrm rot="-1938331">
            <a:off x="5787171" y="2911502"/>
            <a:ext cx="819559" cy="46492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500" y="3225225"/>
            <a:ext cx="790700" cy="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 title="Screenshot 2025-04-27 at 6.35.03 PM.png"/>
          <p:cNvPicPr preferRelativeResize="0"/>
          <p:nvPr/>
        </p:nvPicPr>
        <p:blipFill rotWithShape="1">
          <a:blip r:embed="rId9">
            <a:alphaModFix/>
          </a:blip>
          <a:srcRect l="1509" r="55720"/>
          <a:stretch/>
        </p:blipFill>
        <p:spPr>
          <a:xfrm>
            <a:off x="6609650" y="1810025"/>
            <a:ext cx="2407526" cy="290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 title="Screenshot 2025-04-21 at 6.30.22 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326" y="651446"/>
            <a:ext cx="5665326" cy="384060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9" name="Google Shape;179;p31"/>
          <p:cNvSpPr txBox="1"/>
          <p:nvPr/>
        </p:nvSpPr>
        <p:spPr>
          <a:xfrm>
            <a:off x="2727588" y="4492050"/>
            <a:ext cx="4026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Sample Data</a:t>
            </a:r>
            <a:endParaRPr sz="21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1673352" y="350944"/>
            <a:ext cx="5797200" cy="891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r>
              <a:rPr lang="en"/>
              <a:t>MODEL - Gradient Boosting Classifier</a:t>
            </a:r>
            <a:endParaRPr/>
          </a:p>
        </p:txBody>
      </p:sp>
      <p:pic>
        <p:nvPicPr>
          <p:cNvPr id="185" name="Google Shape;185;p32" title="IMG_05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00" y="1378500"/>
            <a:ext cx="4699151" cy="28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4977925" y="1378500"/>
            <a:ext cx="4025700" cy="3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Definition</a:t>
            </a:r>
            <a:r>
              <a:rPr lang="en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: </a:t>
            </a:r>
            <a:r>
              <a:rPr lang="en" sz="13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A learning model that sequentially trains weak decision trees to minimize the loss function of the previous tree, eventually summing the contributions of all trees to come to a consensus decision.</a:t>
            </a:r>
            <a:endParaRPr sz="13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Initialization:</a:t>
            </a:r>
            <a:endParaRPr b="1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Gill Sans"/>
              <a:buChar char="➔"/>
            </a:pPr>
            <a:r>
              <a:rPr lang="en" sz="13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Tree is initially trained using the true labels and data from the training sets supplied</a:t>
            </a:r>
            <a:endParaRPr sz="13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Shrinkage:</a:t>
            </a:r>
            <a:endParaRPr b="1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Font typeface="Gill Sans"/>
              <a:buChar char="➔"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Each subsequent tree is scaled by a factor called </a:t>
            </a:r>
            <a:r>
              <a:rPr lang="en" sz="1300" b="1">
                <a:latin typeface="Gill Sans"/>
                <a:ea typeface="Gill Sans"/>
                <a:cs typeface="Gill Sans"/>
                <a:sym typeface="Gill Sans"/>
              </a:rPr>
              <a:t>learning rate</a:t>
            </a: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, which reduces the contributions of each tree to control overfitting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Convergence:</a:t>
            </a:r>
            <a:endParaRPr b="1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ill Sans"/>
              <a:buChar char="➔"/>
            </a:pPr>
            <a:r>
              <a:rPr lang="en" sz="13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 iterates until an arbitrary number of trees have been trained, or the loss function is fully optimized (residuals sum near to 0)</a:t>
            </a:r>
            <a:endParaRPr sz="13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Google Shape;187;p32"/>
          <p:cNvSpPr txBox="1"/>
          <p:nvPr/>
        </p:nvSpPr>
        <p:spPr>
          <a:xfrm>
            <a:off x="49275" y="4391525"/>
            <a:ext cx="49884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Model Parameters</a:t>
            </a:r>
            <a:endParaRPr b="1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i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Learning Rate</a:t>
            </a:r>
            <a:r>
              <a:rPr lang="en" sz="135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: 0.1, </a:t>
            </a:r>
            <a:r>
              <a:rPr lang="en" sz="1350" i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Loss function</a:t>
            </a:r>
            <a:r>
              <a:rPr lang="en" sz="135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: logarithmic, </a:t>
            </a:r>
            <a:r>
              <a:rPr lang="en" sz="1350" i="1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n_estimators</a:t>
            </a:r>
            <a:r>
              <a:rPr lang="en" sz="135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: 100</a:t>
            </a:r>
            <a:endParaRPr sz="135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1673402" y="165894"/>
            <a:ext cx="5797200" cy="8916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Gill Sans"/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93" name="Google Shape;193;p33" title="IMG_0554.png"/>
          <p:cNvPicPr preferRelativeResize="0"/>
          <p:nvPr/>
        </p:nvPicPr>
        <p:blipFill rotWithShape="1">
          <a:blip r:embed="rId3">
            <a:alphaModFix/>
          </a:blip>
          <a:srcRect t="3419" r="23265" b="1847"/>
          <a:stretch/>
        </p:blipFill>
        <p:spPr>
          <a:xfrm>
            <a:off x="3348775" y="3110650"/>
            <a:ext cx="2459226" cy="19583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" name="Google Shape;194;p33" title="IMG_0552.jpeg"/>
          <p:cNvPicPr preferRelativeResize="0"/>
          <p:nvPr/>
        </p:nvPicPr>
        <p:blipFill rotWithShape="1">
          <a:blip r:embed="rId4">
            <a:alphaModFix/>
          </a:blip>
          <a:srcRect l="2803" t="4767" r="15703" b="4240"/>
          <a:stretch/>
        </p:blipFill>
        <p:spPr>
          <a:xfrm>
            <a:off x="560600" y="3037179"/>
            <a:ext cx="2504039" cy="203177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33" title="IMG_0550.png"/>
          <p:cNvPicPr preferRelativeResize="0"/>
          <p:nvPr/>
        </p:nvPicPr>
        <p:blipFill rotWithShape="1">
          <a:blip r:embed="rId5">
            <a:alphaModFix/>
          </a:blip>
          <a:srcRect r="23960"/>
          <a:stretch/>
        </p:blipFill>
        <p:spPr>
          <a:xfrm>
            <a:off x="6124175" y="3048900"/>
            <a:ext cx="2459226" cy="2030626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6" name="Google Shape;196;p33" title="IMG_055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4175" y="1125300"/>
            <a:ext cx="2459225" cy="1958300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7" name="Google Shape;197;p33" title="kneighbors_stat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600" y="1144125"/>
            <a:ext cx="2504050" cy="19241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8" name="Google Shape;198;p33" title="IMG_0555.png"/>
          <p:cNvPicPr preferRelativeResize="0"/>
          <p:nvPr/>
        </p:nvPicPr>
        <p:blipFill rotWithShape="1">
          <a:blip r:embed="rId8">
            <a:alphaModFix/>
          </a:blip>
          <a:srcRect b="-2186"/>
          <a:stretch/>
        </p:blipFill>
        <p:spPr>
          <a:xfrm>
            <a:off x="3348775" y="1144125"/>
            <a:ext cx="2459225" cy="19583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title"/>
          </p:nvPr>
        </p:nvSpPr>
        <p:spPr>
          <a:xfrm>
            <a:off x="1673352" y="313769"/>
            <a:ext cx="5797200" cy="891600"/>
          </a:xfrm>
          <a:prstGeom prst="rect">
            <a:avLst/>
          </a:prstGeom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INTERPRETATION</a:t>
            </a:r>
            <a:endParaRPr/>
          </a:p>
        </p:txBody>
      </p:sp>
      <p:pic>
        <p:nvPicPr>
          <p:cNvPr id="204" name="Google Shape;204;p34" title="F1 scor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675" y="3273578"/>
            <a:ext cx="4309884" cy="89159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" name="Google Shape;205;p34" title="Accuracy-precision-and-recall-equations-2219938924.png"/>
          <p:cNvPicPr preferRelativeResize="0"/>
          <p:nvPr/>
        </p:nvPicPr>
        <p:blipFill rotWithShape="1">
          <a:blip r:embed="rId4">
            <a:alphaModFix/>
          </a:blip>
          <a:srcRect b="76335"/>
          <a:stretch/>
        </p:blipFill>
        <p:spPr>
          <a:xfrm>
            <a:off x="190674" y="4341100"/>
            <a:ext cx="4309874" cy="53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206" name="Google Shape;206;p34"/>
          <p:cNvGraphicFramePr/>
          <p:nvPr/>
        </p:nvGraphicFramePr>
        <p:xfrm>
          <a:off x="89850" y="1504225"/>
          <a:ext cx="4410700" cy="1641050"/>
        </p:xfrm>
        <a:graphic>
          <a:graphicData uri="http://schemas.openxmlformats.org/drawingml/2006/table">
            <a:tbl>
              <a:tblPr>
                <a:noFill/>
                <a:tableStyleId>{BEF14823-6F4E-4B7A-AC23-03B9CD5DF747}</a:tableStyleId>
              </a:tblPr>
              <a:tblGrid>
                <a:gridCol w="146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50" b="1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K Nearest Neighbors</a:t>
                      </a:r>
                      <a:endParaRPr sz="135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Ridge</a:t>
                      </a:r>
                      <a:endParaRPr sz="135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Gradient Boosting</a:t>
                      </a:r>
                      <a:endParaRPr sz="135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Average F1 score</a:t>
                      </a:r>
                      <a:endParaRPr sz="135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0.409</a:t>
                      </a:r>
                      <a:endParaRPr sz="135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0.7894</a:t>
                      </a:r>
                      <a:endParaRPr sz="135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0.9782</a:t>
                      </a:r>
                      <a:endParaRPr sz="135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Average accuracy</a:t>
                      </a:r>
                      <a:endParaRPr sz="135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0.5</a:t>
                      </a:r>
                      <a:endParaRPr sz="135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0.7994</a:t>
                      </a:r>
                      <a:endParaRPr sz="135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0.9787</a:t>
                      </a:r>
                      <a:endParaRPr sz="135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7" name="Google Shape;207;p34" title="IMG_0550.png"/>
          <p:cNvPicPr preferRelativeResize="0"/>
          <p:nvPr/>
        </p:nvPicPr>
        <p:blipFill rotWithShape="1">
          <a:blip r:embed="rId5">
            <a:alphaModFix/>
          </a:blip>
          <a:srcRect r="9804"/>
          <a:stretch/>
        </p:blipFill>
        <p:spPr>
          <a:xfrm>
            <a:off x="4638850" y="1504225"/>
            <a:ext cx="4237725" cy="33705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1673352" y="723519"/>
            <a:ext cx="5797200" cy="891600"/>
          </a:xfrm>
          <a:prstGeom prst="rect">
            <a:avLst/>
          </a:prstGeom>
        </p:spPr>
        <p:txBody>
          <a:bodyPr spcFirstLastPara="1" wrap="square" lIns="137150" tIns="137150" rIns="137150" bIns="1371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1673352" y="1706390"/>
            <a:ext cx="6632448" cy="217981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1.11. Ensembles: Gradient boosting, random forests, bagging, voting, stacking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Scikit-learn.                	</a:t>
            </a:r>
          </a:p>
          <a:p>
            <a:pPr marL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https://scikit-</a:t>
            </a:r>
            <a:r>
              <a:rPr lang="en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learn.org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/stable/modules/</a:t>
            </a:r>
            <a:r>
              <a:rPr lang="en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ensemble.html</a:t>
            </a: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GeeksforGeeks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(2025, March 11). </a:t>
            </a:r>
            <a:r>
              <a:rPr lang="en" sz="1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boosting in ML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GeeksforGeeks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	</a:t>
            </a:r>
          </a:p>
          <a:p>
            <a:pPr marL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</a:t>
            </a:r>
            <a:r>
              <a:rPr lang="en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www.geeksforgeeks.org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/ml-gradient-boosting/</a:t>
            </a: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Minhas, M. S. (2025, March 5). </a:t>
            </a:r>
            <a:r>
              <a:rPr lang="en" sz="1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descent unraveled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Towards Data Science. 	</a:t>
            </a:r>
          </a:p>
          <a:p>
            <a:pPr marL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</a:t>
            </a:r>
            <a:r>
              <a:rPr lang="en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towardsdatascience.com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/gradient-descent-unraveled-3274c895d12d-2/</a:t>
            </a: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Natekin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A., &amp; Knoll, A. (2013). Gradient boosting machines, a tutorial. </a:t>
            </a:r>
            <a:r>
              <a:rPr lang="en" sz="1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Frontiers in Neurorobotics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	https://</a:t>
            </a:r>
            <a:r>
              <a:rPr lang="en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doi.org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/10.3389/fnbot.2013.00021</a:t>
            </a: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Salau, A. O., &amp; Beyene, M. M. (2024). Software defined networking based network traffic classification using machine learning techniques. </a:t>
            </a:r>
            <a:r>
              <a:rPr lang="en" sz="1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Scientific Reports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(1). </a:t>
            </a:r>
          </a:p>
          <a:p>
            <a:pPr marL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https://</a:t>
            </a:r>
            <a:r>
              <a:rPr lang="en" sz="1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doi.org</a:t>
            </a: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/10.1038/s41598-024-70983-6</a:t>
            </a: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</Words>
  <Application>Microsoft Macintosh PowerPoint</Application>
  <PresentationFormat>On-screen Show (16:9)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Times New Roman</vt:lpstr>
      <vt:lpstr>Gill Sans</vt:lpstr>
      <vt:lpstr>Simple Light</vt:lpstr>
      <vt:lpstr>Parcel</vt:lpstr>
      <vt:lpstr>Parcel</vt:lpstr>
      <vt:lpstr>SURVEYING INTERNET TRAFFIC ACROSS FREQUENTED WEBSITES</vt:lpstr>
      <vt:lpstr>OBJECTIVE</vt:lpstr>
      <vt:lpstr>DATA COLLECTION</vt:lpstr>
      <vt:lpstr>FEATURE ENGINEERING</vt:lpstr>
      <vt:lpstr>PowerPoint Presentation</vt:lpstr>
      <vt:lpstr>MODEL - Gradient Boosting Classifier</vt:lpstr>
      <vt:lpstr>RESULTS</vt:lpstr>
      <vt:lpstr>RESULTS INTERPRETATION</vt:lpstr>
      <vt:lpstr>References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Tadesse, Yibarek</cp:lastModifiedBy>
  <cp:revision>2</cp:revision>
  <dcterms:modified xsi:type="dcterms:W3CDTF">2025-04-28T22:08:26Z</dcterms:modified>
</cp:coreProperties>
</file>